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Open Sans Extra Bold" charset="1" panose="020B0906030804020204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leDe8wE.mp4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Relationship Id="rId4" Target="../media/image20.jpeg" Type="http://schemas.openxmlformats.org/officeDocument/2006/relationships/image"/><Relationship Id="rId5" Target="../media/image21.jpeg" Type="http://schemas.openxmlformats.org/officeDocument/2006/relationships/image"/><Relationship Id="rId6" Target="../media/image22.jpe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2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VAGGleDe8wE.mp4" Type="http://schemas.openxmlformats.org/officeDocument/2006/relationships/video"/><Relationship Id="rId4" Target="../media/VAGGleDe8wE.mp4" Type="http://schemas.microsoft.com/office/2007/relationships/media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36934"/>
            <a:ext cx="830009" cy="842101"/>
          </a:xfrm>
          <a:custGeom>
            <a:avLst/>
            <a:gdLst/>
            <a:ahLst/>
            <a:cxnLst/>
            <a:rect r="r" b="b" t="t" l="l"/>
            <a:pathLst>
              <a:path h="842101" w="830009">
                <a:moveTo>
                  <a:pt x="0" y="0"/>
                </a:moveTo>
                <a:lnTo>
                  <a:pt x="830009" y="0"/>
                </a:lnTo>
                <a:lnTo>
                  <a:pt x="830009" y="842101"/>
                </a:lnTo>
                <a:lnTo>
                  <a:pt x="0" y="8421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68889" y="8391311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8"/>
                </a:lnTo>
                <a:lnTo>
                  <a:pt x="0" y="17339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63557" y="1494620"/>
            <a:ext cx="7892519" cy="8630669"/>
          </a:xfrm>
          <a:custGeom>
            <a:avLst/>
            <a:gdLst/>
            <a:ahLst/>
            <a:cxnLst/>
            <a:rect r="r" b="b" t="t" l="l"/>
            <a:pathLst>
              <a:path h="8630669" w="7892519">
                <a:moveTo>
                  <a:pt x="0" y="0"/>
                </a:moveTo>
                <a:lnTo>
                  <a:pt x="7892519" y="0"/>
                </a:lnTo>
                <a:lnTo>
                  <a:pt x="7892519" y="8630669"/>
                </a:lnTo>
                <a:lnTo>
                  <a:pt x="0" y="8630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81701" y="231869"/>
            <a:ext cx="17174375" cy="1830381"/>
            <a:chOff x="0" y="0"/>
            <a:chExt cx="22899167" cy="24405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1811" y="3144927"/>
            <a:ext cx="10783014" cy="3046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200"/>
              </a:lnSpc>
              <a:spcBef>
                <a:spcPct val="0"/>
              </a:spcBef>
            </a:pPr>
            <a:r>
              <a:rPr lang="en-US" sz="8714">
                <a:solidFill>
                  <a:srgbClr val="051D40"/>
                </a:solidFill>
                <a:latin typeface="Open Sans Extra Bold"/>
              </a:rPr>
              <a:t>Obstacle Avoider Wheeled Robot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4462" y="6243163"/>
            <a:ext cx="7366063" cy="341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By: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Fatma Alagroudy  21-101154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Kerollos Ehab          21-101137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Manuel Ashraf        21-101148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Yara Abbas             21-101151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Youssef Nagah      21-101139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53422" y="2357133"/>
            <a:ext cx="2154276" cy="783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41"/>
              </a:lnSpc>
              <a:spcBef>
                <a:spcPct val="0"/>
              </a:spcBef>
            </a:pPr>
            <a:r>
              <a:rPr lang="en-US" sz="4386" spc="-87">
                <a:solidFill>
                  <a:srgbClr val="5B98BA"/>
                </a:solidFill>
                <a:latin typeface="Poppins Bold"/>
              </a:rPr>
              <a:t>Wall_E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2879" y="6849670"/>
            <a:ext cx="3296071" cy="946825"/>
            <a:chOff x="0" y="0"/>
            <a:chExt cx="922973" cy="265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30191" y="6849670"/>
            <a:ext cx="3296071" cy="946825"/>
            <a:chOff x="0" y="0"/>
            <a:chExt cx="922973" cy="265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96477" y="6849670"/>
            <a:ext cx="3296071" cy="946825"/>
            <a:chOff x="0" y="0"/>
            <a:chExt cx="922973" cy="2651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962764" y="6849670"/>
            <a:ext cx="3296071" cy="946825"/>
            <a:chOff x="0" y="0"/>
            <a:chExt cx="922973" cy="26513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429050" y="6849670"/>
            <a:ext cx="3296071" cy="946825"/>
            <a:chOff x="0" y="0"/>
            <a:chExt cx="922973" cy="2651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1766494" y="9340175"/>
            <a:ext cx="21820987" cy="946825"/>
            <a:chOff x="0" y="0"/>
            <a:chExt cx="6110362" cy="26513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10362" cy="265132"/>
            </a:xfrm>
            <a:custGeom>
              <a:avLst/>
              <a:gdLst/>
              <a:ahLst/>
              <a:cxnLst/>
              <a:rect r="r" b="b" t="t" l="l"/>
              <a:pathLst>
                <a:path h="265132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611036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62671" y="3688581"/>
            <a:ext cx="3296071" cy="3161089"/>
            <a:chOff x="0" y="0"/>
            <a:chExt cx="847507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47507" cy="812800"/>
            </a:xfrm>
            <a:custGeom>
              <a:avLst/>
              <a:gdLst/>
              <a:ahLst/>
              <a:cxnLst/>
              <a:rect r="r" b="b" t="t" l="l"/>
              <a:pathLst>
                <a:path h="812800" w="847507">
                  <a:moveTo>
                    <a:pt x="0" y="0"/>
                  </a:moveTo>
                  <a:lnTo>
                    <a:pt x="847507" y="0"/>
                  </a:lnTo>
                  <a:lnTo>
                    <a:pt x="84750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19513" r="0" b="-19513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4038482" y="3688581"/>
            <a:ext cx="3296071" cy="3161089"/>
            <a:chOff x="0" y="0"/>
            <a:chExt cx="847507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47507" cy="812800"/>
            </a:xfrm>
            <a:custGeom>
              <a:avLst/>
              <a:gdLst/>
              <a:ahLst/>
              <a:cxnLst/>
              <a:rect r="r" b="b" t="t" l="l"/>
              <a:pathLst>
                <a:path h="812800" w="847507">
                  <a:moveTo>
                    <a:pt x="0" y="0"/>
                  </a:moveTo>
                  <a:lnTo>
                    <a:pt x="847507" y="0"/>
                  </a:lnTo>
                  <a:lnTo>
                    <a:pt x="84750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0" t="-36" r="0" b="-3899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7515527" y="3688581"/>
            <a:ext cx="3296071" cy="3208714"/>
            <a:chOff x="0" y="0"/>
            <a:chExt cx="847507" cy="82504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47507" cy="825046"/>
            </a:xfrm>
            <a:custGeom>
              <a:avLst/>
              <a:gdLst/>
              <a:ahLst/>
              <a:cxnLst/>
              <a:rect r="r" b="b" t="t" l="l"/>
              <a:pathLst>
                <a:path h="825046" w="847507">
                  <a:moveTo>
                    <a:pt x="0" y="0"/>
                  </a:moveTo>
                  <a:lnTo>
                    <a:pt x="847507" y="0"/>
                  </a:lnTo>
                  <a:lnTo>
                    <a:pt x="847507" y="825046"/>
                  </a:lnTo>
                  <a:lnTo>
                    <a:pt x="0" y="825046"/>
                  </a:lnTo>
                  <a:close/>
                </a:path>
              </a:pathLst>
            </a:custGeom>
            <a:blipFill>
              <a:blip r:embed="rId4"/>
              <a:stretch>
                <a:fillRect l="0" t="-7288" r="0" b="-29674"/>
              </a:stretch>
            </a:blip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0962764" y="3688581"/>
            <a:ext cx="3296071" cy="3161089"/>
            <a:chOff x="0" y="0"/>
            <a:chExt cx="847507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47507" cy="812800"/>
            </a:xfrm>
            <a:custGeom>
              <a:avLst/>
              <a:gdLst/>
              <a:ahLst/>
              <a:cxnLst/>
              <a:rect r="r" b="b" t="t" l="l"/>
              <a:pathLst>
                <a:path h="812800" w="847507">
                  <a:moveTo>
                    <a:pt x="0" y="0"/>
                  </a:moveTo>
                  <a:lnTo>
                    <a:pt x="847507" y="0"/>
                  </a:lnTo>
                  <a:lnTo>
                    <a:pt x="847507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/>
              <a:stretch>
                <a:fillRect l="0" t="-19513" r="0" b="-19513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4411234" y="3640956"/>
            <a:ext cx="3296071" cy="3208714"/>
            <a:chOff x="0" y="0"/>
            <a:chExt cx="847507" cy="82504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47507" cy="825046"/>
            </a:xfrm>
            <a:custGeom>
              <a:avLst/>
              <a:gdLst/>
              <a:ahLst/>
              <a:cxnLst/>
              <a:rect r="r" b="b" t="t" l="l"/>
              <a:pathLst>
                <a:path h="825046" w="847507">
                  <a:moveTo>
                    <a:pt x="0" y="0"/>
                  </a:moveTo>
                  <a:lnTo>
                    <a:pt x="847507" y="0"/>
                  </a:lnTo>
                  <a:lnTo>
                    <a:pt x="847507" y="825046"/>
                  </a:lnTo>
                  <a:lnTo>
                    <a:pt x="0" y="825046"/>
                  </a:lnTo>
                  <a:close/>
                </a:path>
              </a:pathLst>
            </a:custGeom>
            <a:blipFill>
              <a:blip r:embed="rId6"/>
              <a:stretch>
                <a:fillRect l="0" t="-18481" r="0" b="-18481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562879" y="523007"/>
            <a:ext cx="17174375" cy="1830381"/>
            <a:chOff x="0" y="0"/>
            <a:chExt cx="22899167" cy="244050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5506781" y="2267663"/>
            <a:ext cx="7274437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</a:rPr>
              <a:t>Our Team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90191" y="7101950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7" spc="39">
                <a:solidFill>
                  <a:srgbClr val="FDFDFD"/>
                </a:solidFill>
                <a:latin typeface="Poppins Bold"/>
              </a:rPr>
              <a:t>Fatma ALagroudy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357503" y="7101950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7" spc="39">
                <a:solidFill>
                  <a:srgbClr val="FDFDFD"/>
                </a:solidFill>
                <a:latin typeface="Poppins Bold"/>
              </a:rPr>
              <a:t>Kerollos Ehab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823789" y="7101950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7" spc="39">
                <a:solidFill>
                  <a:srgbClr val="FDFDFD"/>
                </a:solidFill>
                <a:latin typeface="Poppins Bold"/>
              </a:rPr>
              <a:t>Manuel Ashraf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292544" y="7101950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7" spc="39">
                <a:solidFill>
                  <a:srgbClr val="FDFDFD"/>
                </a:solidFill>
                <a:latin typeface="Poppins Bold"/>
              </a:rPr>
              <a:t>Yara Abbas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4754134" y="7101950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sz="2087" spc="39">
                <a:solidFill>
                  <a:srgbClr val="FDFDFD"/>
                </a:solidFill>
                <a:latin typeface="Poppins Bold"/>
              </a:rPr>
              <a:t>Youssef Haider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67153" y="4418545"/>
            <a:ext cx="8819592" cy="177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</a:rPr>
              <a:t>THANK YOU!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398912" y="967949"/>
            <a:ext cx="5889088" cy="8229600"/>
          </a:xfrm>
          <a:custGeom>
            <a:avLst/>
            <a:gdLst/>
            <a:ahLst/>
            <a:cxnLst/>
            <a:rect r="r" b="b" t="t" l="l"/>
            <a:pathLst>
              <a:path h="8229600" w="5889088">
                <a:moveTo>
                  <a:pt x="0" y="0"/>
                </a:moveTo>
                <a:lnTo>
                  <a:pt x="5889088" y="0"/>
                </a:lnTo>
                <a:lnTo>
                  <a:pt x="58890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703" r="0" b="-3703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3422475" y="3550614"/>
            <a:ext cx="1052621" cy="1067956"/>
          </a:xfrm>
          <a:custGeom>
            <a:avLst/>
            <a:gdLst/>
            <a:ahLst/>
            <a:cxnLst/>
            <a:rect r="r" b="b" t="t" l="l"/>
            <a:pathLst>
              <a:path h="1067956" w="1052621">
                <a:moveTo>
                  <a:pt x="0" y="0"/>
                </a:moveTo>
                <a:lnTo>
                  <a:pt x="1052621" y="0"/>
                </a:lnTo>
                <a:lnTo>
                  <a:pt x="1052621" y="1067956"/>
                </a:lnTo>
                <a:lnTo>
                  <a:pt x="0" y="10679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398912" y="967949"/>
            <a:ext cx="5889088" cy="8229600"/>
          </a:xfrm>
          <a:custGeom>
            <a:avLst/>
            <a:gdLst/>
            <a:ahLst/>
            <a:cxnLst/>
            <a:rect r="r" b="b" t="t" l="l"/>
            <a:pathLst>
              <a:path h="8229600" w="5889088">
                <a:moveTo>
                  <a:pt x="0" y="0"/>
                </a:moveTo>
                <a:lnTo>
                  <a:pt x="5889088" y="0"/>
                </a:lnTo>
                <a:lnTo>
                  <a:pt x="58890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03" t="0" r="-2403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102492" y="3580866"/>
            <a:ext cx="2732061" cy="989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88"/>
              </a:lnSpc>
              <a:spcBef>
                <a:spcPct val="0"/>
              </a:spcBef>
            </a:pPr>
            <a:r>
              <a:rPr lang="en-US" sz="5563" spc="-111">
                <a:solidFill>
                  <a:srgbClr val="5B98BA"/>
                </a:solidFill>
                <a:latin typeface="Poppins Bold"/>
              </a:rPr>
              <a:t>Wall-E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125739" y="4096876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3" y="0"/>
                </a:lnTo>
                <a:lnTo>
                  <a:pt x="617433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4125739" y="4774034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3" y="0"/>
                </a:lnTo>
                <a:lnTo>
                  <a:pt x="617433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4125739" y="5529917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3" y="0"/>
                </a:lnTo>
                <a:lnTo>
                  <a:pt x="617433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4125739" y="6285475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3" y="0"/>
                </a:lnTo>
                <a:lnTo>
                  <a:pt x="617433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4129219" y="6983481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3" y="0"/>
                </a:lnTo>
                <a:lnTo>
                  <a:pt x="617433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4146337" y="7739364"/>
            <a:ext cx="617434" cy="547832"/>
          </a:xfrm>
          <a:custGeom>
            <a:avLst/>
            <a:gdLst/>
            <a:ahLst/>
            <a:cxnLst/>
            <a:rect r="r" b="b" t="t" l="l"/>
            <a:pathLst>
              <a:path h="547832" w="617434">
                <a:moveTo>
                  <a:pt x="0" y="0"/>
                </a:moveTo>
                <a:lnTo>
                  <a:pt x="617434" y="0"/>
                </a:lnTo>
                <a:lnTo>
                  <a:pt x="617434" y="547832"/>
                </a:lnTo>
                <a:lnTo>
                  <a:pt x="0" y="547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051165" y="2303126"/>
            <a:ext cx="12123245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Table of Contents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59884" y="4081306"/>
            <a:ext cx="4804504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Who is Wall-E 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51165" y="4037786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59884" y="4813778"/>
            <a:ext cx="5924448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How we started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51165" y="4711724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59884" y="5546249"/>
            <a:ext cx="5600053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Main Components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051165" y="5467607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59884" y="6273037"/>
            <a:ext cx="5831763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Algorithm and Logic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051165" y="6223164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959884" y="7005508"/>
            <a:ext cx="5831763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Challenges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054645" y="6921170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081289" y="7677053"/>
            <a:ext cx="798595" cy="61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27"/>
              </a:lnSpc>
              <a:spcBef>
                <a:spcPct val="0"/>
              </a:spcBef>
            </a:pPr>
            <a:r>
              <a:rPr lang="en-US" sz="3448" spc="-68">
                <a:solidFill>
                  <a:srgbClr val="051D40"/>
                </a:solidFill>
                <a:latin typeface="Poppins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959884" y="7737980"/>
            <a:ext cx="5831763" cy="645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  <a:spcBef>
                <a:spcPct val="0"/>
              </a:spcBef>
            </a:pPr>
            <a:r>
              <a:rPr lang="en-US" sz="3633" spc="-72">
                <a:solidFill>
                  <a:srgbClr val="051D40"/>
                </a:solidFill>
                <a:latin typeface="Poppins"/>
              </a:rPr>
              <a:t>Demo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394195" y="231869"/>
            <a:ext cx="17174375" cy="1830381"/>
            <a:chOff x="0" y="0"/>
            <a:chExt cx="22899167" cy="244050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407134" y="4540055"/>
            <a:ext cx="4718245" cy="4718245"/>
            <a:chOff x="0" y="0"/>
            <a:chExt cx="8916670" cy="8916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-672" t="0" r="-672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766256" y="1900326"/>
            <a:ext cx="8049450" cy="139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65"/>
              </a:lnSpc>
              <a:spcBef>
                <a:spcPct val="0"/>
              </a:spcBef>
            </a:pPr>
            <a:r>
              <a:rPr lang="en-US" sz="8118">
                <a:solidFill>
                  <a:srgbClr val="051D40"/>
                </a:solidFill>
                <a:latin typeface="Open Sans Extra Bold"/>
              </a:rPr>
              <a:t>Who is Wall-E?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030494" y="4364912"/>
            <a:ext cx="4474875" cy="4893388"/>
          </a:xfrm>
          <a:custGeom>
            <a:avLst/>
            <a:gdLst/>
            <a:ahLst/>
            <a:cxnLst/>
            <a:rect r="r" b="b" t="t" l="l"/>
            <a:pathLst>
              <a:path h="4893388" w="4474875">
                <a:moveTo>
                  <a:pt x="0" y="0"/>
                </a:moveTo>
                <a:lnTo>
                  <a:pt x="4474875" y="0"/>
                </a:lnTo>
                <a:lnTo>
                  <a:pt x="4474875" y="4893388"/>
                </a:lnTo>
                <a:lnTo>
                  <a:pt x="0" y="48933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403720" y="231869"/>
            <a:ext cx="17174375" cy="1830381"/>
            <a:chOff x="0" y="0"/>
            <a:chExt cx="22899167" cy="24405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162148" y="7940477"/>
            <a:ext cx="4693046" cy="469304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941477" y="7783515"/>
            <a:ext cx="4693046" cy="469304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8425840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396753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332775" y="2680214"/>
            <a:ext cx="11622449" cy="4625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560"/>
              </a:lnSpc>
              <a:spcBef>
                <a:spcPct val="0"/>
              </a:spcBef>
            </a:pPr>
            <a:r>
              <a:rPr lang="en-US" sz="13257">
                <a:solidFill>
                  <a:srgbClr val="FFFFFF"/>
                </a:solidFill>
                <a:latin typeface="Open Sans Extra Bold"/>
              </a:rPr>
              <a:t>HOW WE STARTED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03720" y="231869"/>
            <a:ext cx="17174375" cy="1830381"/>
            <a:chOff x="0" y="0"/>
            <a:chExt cx="22899167" cy="24405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19801" y="231869"/>
            <a:ext cx="17174375" cy="1830381"/>
            <a:chOff x="0" y="0"/>
            <a:chExt cx="22899167" cy="24405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915548" y="1042285"/>
            <a:ext cx="74539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45DA0"/>
                </a:solidFill>
                <a:latin typeface="Open Sans Extra Bold"/>
              </a:rPr>
              <a:t>Main Components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142978" y="5866145"/>
            <a:ext cx="7451199" cy="3392155"/>
          </a:xfrm>
          <a:custGeom>
            <a:avLst/>
            <a:gdLst/>
            <a:ahLst/>
            <a:cxnLst/>
            <a:rect r="r" b="b" t="t" l="l"/>
            <a:pathLst>
              <a:path h="3392155" w="7451199">
                <a:moveTo>
                  <a:pt x="0" y="0"/>
                </a:moveTo>
                <a:lnTo>
                  <a:pt x="7451198" y="0"/>
                </a:lnTo>
                <a:lnTo>
                  <a:pt x="7451198" y="3392155"/>
                </a:lnTo>
                <a:lnTo>
                  <a:pt x="0" y="33921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70731" y="5899187"/>
            <a:ext cx="7292589" cy="3284901"/>
          </a:xfrm>
          <a:custGeom>
            <a:avLst/>
            <a:gdLst/>
            <a:ahLst/>
            <a:cxnLst/>
            <a:rect r="r" b="b" t="t" l="l"/>
            <a:pathLst>
              <a:path h="3284901" w="7292589">
                <a:moveTo>
                  <a:pt x="0" y="0"/>
                </a:moveTo>
                <a:lnTo>
                  <a:pt x="7292588" y="0"/>
                </a:lnTo>
                <a:lnTo>
                  <a:pt x="7292588" y="3284902"/>
                </a:lnTo>
                <a:lnTo>
                  <a:pt x="0" y="32849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405098" y="2043993"/>
            <a:ext cx="4150156" cy="3415460"/>
          </a:xfrm>
          <a:custGeom>
            <a:avLst/>
            <a:gdLst/>
            <a:ahLst/>
            <a:cxnLst/>
            <a:rect r="r" b="b" t="t" l="l"/>
            <a:pathLst>
              <a:path h="3415460" w="4150156">
                <a:moveTo>
                  <a:pt x="0" y="0"/>
                </a:moveTo>
                <a:lnTo>
                  <a:pt x="4150156" y="0"/>
                </a:lnTo>
                <a:lnTo>
                  <a:pt x="4150156" y="3415461"/>
                </a:lnTo>
                <a:lnTo>
                  <a:pt x="0" y="34154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3460" r="0" b="-805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644959" y="2362220"/>
            <a:ext cx="2398494" cy="2398494"/>
          </a:xfrm>
          <a:custGeom>
            <a:avLst/>
            <a:gdLst/>
            <a:ahLst/>
            <a:cxnLst/>
            <a:rect r="r" b="b" t="t" l="l"/>
            <a:pathLst>
              <a:path h="2398494" w="2398494">
                <a:moveTo>
                  <a:pt x="0" y="0"/>
                </a:moveTo>
                <a:lnTo>
                  <a:pt x="2398494" y="0"/>
                </a:lnTo>
                <a:lnTo>
                  <a:pt x="2398494" y="2398494"/>
                </a:lnTo>
                <a:lnTo>
                  <a:pt x="0" y="23984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205932" y="2253698"/>
            <a:ext cx="2558605" cy="2712121"/>
          </a:xfrm>
          <a:custGeom>
            <a:avLst/>
            <a:gdLst/>
            <a:ahLst/>
            <a:cxnLst/>
            <a:rect r="r" b="b" t="t" l="l"/>
            <a:pathLst>
              <a:path h="2712121" w="2558605">
                <a:moveTo>
                  <a:pt x="0" y="0"/>
                </a:moveTo>
                <a:lnTo>
                  <a:pt x="2558605" y="0"/>
                </a:lnTo>
                <a:lnTo>
                  <a:pt x="2558605" y="2712121"/>
                </a:lnTo>
                <a:lnTo>
                  <a:pt x="0" y="27121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282188" y="9220200"/>
            <a:ext cx="317277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Open Sans Extra Bold"/>
              </a:rPr>
              <a:t>Blue Pill Microcontroller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744860" y="9210675"/>
            <a:ext cx="265068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Extra Bold"/>
              </a:rPr>
              <a:t>3 Ultrasonic sensors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34832" y="5411829"/>
            <a:ext cx="169068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ns Extra Bold"/>
              </a:rPr>
              <a:t>Motor Driver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516414" y="5053016"/>
            <a:ext cx="1040886" cy="406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0"/>
              </a:lnSpc>
              <a:spcBef>
                <a:spcPct val="0"/>
              </a:spcBef>
            </a:pPr>
            <a:r>
              <a:rPr lang="en-US" sz="2379">
                <a:solidFill>
                  <a:srgbClr val="000000"/>
                </a:solidFill>
                <a:latin typeface="Open Sans Extra Bold"/>
              </a:rPr>
              <a:t>Buzzer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26131" y="5256351"/>
            <a:ext cx="2498261" cy="35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2094">
                <a:solidFill>
                  <a:srgbClr val="000000"/>
                </a:solidFill>
                <a:latin typeface="Open Sans Extra Bold"/>
              </a:rPr>
              <a:t>4 Yellow DC Motor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16788" y="172563"/>
            <a:ext cx="3032244" cy="902252"/>
            <a:chOff x="0" y="0"/>
            <a:chExt cx="627502" cy="186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27502" cy="186715"/>
            </a:xfrm>
            <a:custGeom>
              <a:avLst/>
              <a:gdLst/>
              <a:ahLst/>
              <a:cxnLst/>
              <a:rect r="r" b="b" t="t" l="l"/>
              <a:pathLst>
                <a:path h="186715" w="627502">
                  <a:moveTo>
                    <a:pt x="424302" y="0"/>
                  </a:moveTo>
                  <a:cubicBezTo>
                    <a:pt x="536527" y="0"/>
                    <a:pt x="627502" y="41798"/>
                    <a:pt x="627502" y="93357"/>
                  </a:cubicBezTo>
                  <a:cubicBezTo>
                    <a:pt x="627502" y="144917"/>
                    <a:pt x="536527" y="186715"/>
                    <a:pt x="424302" y="186715"/>
                  </a:cubicBezTo>
                  <a:lnTo>
                    <a:pt x="203200" y="186715"/>
                  </a:lnTo>
                  <a:cubicBezTo>
                    <a:pt x="90976" y="186715"/>
                    <a:pt x="0" y="144917"/>
                    <a:pt x="0" y="93357"/>
                  </a:cubicBezTo>
                  <a:cubicBezTo>
                    <a:pt x="0" y="4179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627502" cy="205765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Start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598960" y="1681737"/>
            <a:ext cx="4267900" cy="1017131"/>
            <a:chOff x="0" y="0"/>
            <a:chExt cx="883213" cy="2104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3213" cy="210488"/>
            </a:xfrm>
            <a:custGeom>
              <a:avLst/>
              <a:gdLst/>
              <a:ahLst/>
              <a:cxnLst/>
              <a:rect r="r" b="b" t="t" l="l"/>
              <a:pathLst>
                <a:path h="210488" w="883213">
                  <a:moveTo>
                    <a:pt x="203200" y="0"/>
                  </a:moveTo>
                  <a:lnTo>
                    <a:pt x="883213" y="0"/>
                  </a:lnTo>
                  <a:lnTo>
                    <a:pt x="680013" y="210488"/>
                  </a:lnTo>
                  <a:lnTo>
                    <a:pt x="0" y="21048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19050"/>
              <a:ext cx="680013" cy="229538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Sensor reads the front distance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945459" y="3137518"/>
            <a:ext cx="2031221" cy="1472868"/>
            <a:chOff x="0" y="0"/>
            <a:chExt cx="420347" cy="304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0347" cy="304800"/>
            </a:xfrm>
            <a:custGeom>
              <a:avLst/>
              <a:gdLst/>
              <a:ahLst/>
              <a:cxnLst/>
              <a:rect r="r" b="b" t="t" l="l"/>
              <a:pathLst>
                <a:path h="304800" w="420347">
                  <a:moveTo>
                    <a:pt x="0" y="0"/>
                  </a:moveTo>
                  <a:lnTo>
                    <a:pt x="420347" y="0"/>
                  </a:lnTo>
                  <a:lnTo>
                    <a:pt x="420347" y="304800"/>
                  </a:lnTo>
                  <a:lnTo>
                    <a:pt x="0" y="30480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20347" cy="323850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Move forward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 flipH="true">
            <a:off x="10732910" y="1074814"/>
            <a:ext cx="0" cy="606923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2" id="12"/>
          <p:cNvGrpSpPr/>
          <p:nvPr/>
        </p:nvGrpSpPr>
        <p:grpSpPr>
          <a:xfrm rot="0">
            <a:off x="9216788" y="3001928"/>
            <a:ext cx="3032244" cy="1697610"/>
            <a:chOff x="0" y="0"/>
            <a:chExt cx="812800" cy="4550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455048"/>
            </a:xfrm>
            <a:custGeom>
              <a:avLst/>
              <a:gdLst/>
              <a:ahLst/>
              <a:cxnLst/>
              <a:rect r="r" b="b" t="t" l="l"/>
              <a:pathLst>
                <a:path h="455048" w="812800">
                  <a:moveTo>
                    <a:pt x="406400" y="0"/>
                  </a:moveTo>
                  <a:lnTo>
                    <a:pt x="812800" y="227524"/>
                  </a:lnTo>
                  <a:lnTo>
                    <a:pt x="406400" y="455048"/>
                  </a:lnTo>
                  <a:lnTo>
                    <a:pt x="0" y="22752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39700" y="59161"/>
              <a:ext cx="533400" cy="317675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Front distance &lt; 50cm?</a:t>
              </a:r>
            </a:p>
          </p:txBody>
        </p:sp>
      </p:grpSp>
      <p:sp>
        <p:nvSpPr>
          <p:cNvPr name="AutoShape 15" id="15"/>
          <p:cNvSpPr/>
          <p:nvPr/>
        </p:nvSpPr>
        <p:spPr>
          <a:xfrm>
            <a:off x="10732910" y="2698868"/>
            <a:ext cx="0" cy="303059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6" id="16"/>
          <p:cNvGrpSpPr/>
          <p:nvPr/>
        </p:nvGrpSpPr>
        <p:grpSpPr>
          <a:xfrm rot="0">
            <a:off x="8769086" y="5677903"/>
            <a:ext cx="3927648" cy="1017131"/>
            <a:chOff x="0" y="0"/>
            <a:chExt cx="812800" cy="21048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210488"/>
            </a:xfrm>
            <a:custGeom>
              <a:avLst/>
              <a:gdLst/>
              <a:ahLst/>
              <a:cxnLst/>
              <a:rect r="r" b="b" t="t" l="l"/>
              <a:pathLst>
                <a:path h="210488" w="812800">
                  <a:moveTo>
                    <a:pt x="203200" y="0"/>
                  </a:moveTo>
                  <a:lnTo>
                    <a:pt x="812800" y="0"/>
                  </a:lnTo>
                  <a:lnTo>
                    <a:pt x="609600" y="210488"/>
                  </a:lnTo>
                  <a:lnTo>
                    <a:pt x="0" y="21048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01600" y="-19050"/>
              <a:ext cx="609600" cy="229538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Read right and left distances</a:t>
              </a: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0732910" y="4699538"/>
            <a:ext cx="0" cy="978366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0" id="20"/>
          <p:cNvSpPr/>
          <p:nvPr/>
        </p:nvSpPr>
        <p:spPr>
          <a:xfrm>
            <a:off x="12249032" y="3850733"/>
            <a:ext cx="696428" cy="23219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>
            <a:off x="14976680" y="3873952"/>
            <a:ext cx="568145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V="true">
            <a:off x="15544826" y="2192210"/>
            <a:ext cx="0" cy="1681742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H="true" flipV="true">
            <a:off x="12375904" y="2190303"/>
            <a:ext cx="3168922" cy="1908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4" id="24"/>
          <p:cNvGrpSpPr/>
          <p:nvPr/>
        </p:nvGrpSpPr>
        <p:grpSpPr>
          <a:xfrm rot="0">
            <a:off x="9216788" y="6998094"/>
            <a:ext cx="3032244" cy="1268339"/>
            <a:chOff x="0" y="0"/>
            <a:chExt cx="812800" cy="33998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339981"/>
            </a:xfrm>
            <a:custGeom>
              <a:avLst/>
              <a:gdLst/>
              <a:ahLst/>
              <a:cxnLst/>
              <a:rect r="r" b="b" t="t" l="l"/>
              <a:pathLst>
                <a:path h="339981" w="812800">
                  <a:moveTo>
                    <a:pt x="406400" y="0"/>
                  </a:moveTo>
                  <a:lnTo>
                    <a:pt x="812800" y="169991"/>
                  </a:lnTo>
                  <a:lnTo>
                    <a:pt x="406400" y="339981"/>
                  </a:lnTo>
                  <a:lnTo>
                    <a:pt x="0" y="16999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139700" y="39384"/>
              <a:ext cx="533400" cy="242163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Right distance &gt; left?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 flipH="true">
            <a:off x="10732910" y="6695035"/>
            <a:ext cx="0" cy="303059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8" id="28"/>
          <p:cNvGrpSpPr/>
          <p:nvPr/>
        </p:nvGrpSpPr>
        <p:grpSpPr>
          <a:xfrm rot="0">
            <a:off x="6397613" y="7152707"/>
            <a:ext cx="2031221" cy="959114"/>
            <a:chOff x="0" y="0"/>
            <a:chExt cx="420347" cy="1984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20347" cy="198482"/>
            </a:xfrm>
            <a:custGeom>
              <a:avLst/>
              <a:gdLst/>
              <a:ahLst/>
              <a:cxnLst/>
              <a:rect r="r" b="b" t="t" l="l"/>
              <a:pathLst>
                <a:path h="198482" w="420347">
                  <a:moveTo>
                    <a:pt x="0" y="0"/>
                  </a:moveTo>
                  <a:lnTo>
                    <a:pt x="420347" y="0"/>
                  </a:lnTo>
                  <a:lnTo>
                    <a:pt x="420347" y="198482"/>
                  </a:lnTo>
                  <a:lnTo>
                    <a:pt x="0" y="198482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9050"/>
              <a:ext cx="420347" cy="217532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Turn right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3036986" y="7152707"/>
            <a:ext cx="2031221" cy="959114"/>
            <a:chOff x="0" y="0"/>
            <a:chExt cx="420347" cy="1984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20347" cy="198482"/>
            </a:xfrm>
            <a:custGeom>
              <a:avLst/>
              <a:gdLst/>
              <a:ahLst/>
              <a:cxnLst/>
              <a:rect r="r" b="b" t="t" l="l"/>
              <a:pathLst>
                <a:path h="198482" w="420347">
                  <a:moveTo>
                    <a:pt x="0" y="0"/>
                  </a:moveTo>
                  <a:lnTo>
                    <a:pt x="420347" y="0"/>
                  </a:lnTo>
                  <a:lnTo>
                    <a:pt x="420347" y="198482"/>
                  </a:lnTo>
                  <a:lnTo>
                    <a:pt x="0" y="198482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420347" cy="217532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Turn left</a:t>
              </a:r>
            </a:p>
          </p:txBody>
        </p:sp>
      </p:grpSp>
      <p:sp>
        <p:nvSpPr>
          <p:cNvPr name="AutoShape 34" id="34"/>
          <p:cNvSpPr/>
          <p:nvPr/>
        </p:nvSpPr>
        <p:spPr>
          <a:xfrm>
            <a:off x="12249032" y="7632264"/>
            <a:ext cx="787954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5" id="35"/>
          <p:cNvSpPr/>
          <p:nvPr/>
        </p:nvSpPr>
        <p:spPr>
          <a:xfrm flipH="true">
            <a:off x="8428834" y="7632264"/>
            <a:ext cx="787954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6" id="36"/>
          <p:cNvGrpSpPr/>
          <p:nvPr/>
        </p:nvGrpSpPr>
        <p:grpSpPr>
          <a:xfrm rot="0">
            <a:off x="8598960" y="8569492"/>
            <a:ext cx="4267900" cy="1017131"/>
            <a:chOff x="0" y="0"/>
            <a:chExt cx="883213" cy="21048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83213" cy="210488"/>
            </a:xfrm>
            <a:custGeom>
              <a:avLst/>
              <a:gdLst/>
              <a:ahLst/>
              <a:cxnLst/>
              <a:rect r="r" b="b" t="t" l="l"/>
              <a:pathLst>
                <a:path h="210488" w="883213">
                  <a:moveTo>
                    <a:pt x="203200" y="0"/>
                  </a:moveTo>
                  <a:lnTo>
                    <a:pt x="883213" y="0"/>
                  </a:lnTo>
                  <a:lnTo>
                    <a:pt x="680013" y="210488"/>
                  </a:lnTo>
                  <a:lnTo>
                    <a:pt x="0" y="21048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101600" y="-19050"/>
              <a:ext cx="680013" cy="229538"/>
            </a:xfrm>
            <a:prstGeom prst="rect">
              <a:avLst/>
            </a:prstGeom>
          </p:spPr>
          <p:txBody>
            <a:bodyPr anchor="ctr" rtlCol="false" tIns="54791" lIns="54791" bIns="54791" rIns="54791"/>
            <a:lstStyle/>
            <a:p>
              <a:pPr algn="ctr">
                <a:lnSpc>
                  <a:spcPts val="2099"/>
                </a:lnSpc>
              </a:pPr>
              <a:r>
                <a:rPr lang="en-US" sz="1499">
                  <a:solidFill>
                    <a:srgbClr val="FFFFFF"/>
                  </a:solidFill>
                  <a:latin typeface="Open Sans Extra Bold"/>
                </a:rPr>
                <a:t>Sensor reads the front distance</a:t>
              </a:r>
            </a:p>
          </p:txBody>
        </p:sp>
      </p:grpSp>
      <p:sp>
        <p:nvSpPr>
          <p:cNvPr name="AutoShape 39" id="39"/>
          <p:cNvSpPr/>
          <p:nvPr/>
        </p:nvSpPr>
        <p:spPr>
          <a:xfrm>
            <a:off x="7413223" y="8111821"/>
            <a:ext cx="1676693" cy="966237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0" id="40"/>
          <p:cNvSpPr/>
          <p:nvPr/>
        </p:nvSpPr>
        <p:spPr>
          <a:xfrm flipH="true">
            <a:off x="12375904" y="8111821"/>
            <a:ext cx="1676693" cy="966237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1" id="41"/>
          <p:cNvSpPr/>
          <p:nvPr/>
        </p:nvSpPr>
        <p:spPr>
          <a:xfrm flipH="true">
            <a:off x="10732910" y="8266433"/>
            <a:ext cx="0" cy="303059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2" id="42"/>
          <p:cNvSpPr/>
          <p:nvPr/>
        </p:nvSpPr>
        <p:spPr>
          <a:xfrm flipV="true">
            <a:off x="5877838" y="3850733"/>
            <a:ext cx="3338949" cy="23795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 flipH="true">
            <a:off x="10732910" y="9586624"/>
            <a:ext cx="0" cy="504001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4" id="44"/>
          <p:cNvSpPr/>
          <p:nvPr/>
        </p:nvSpPr>
        <p:spPr>
          <a:xfrm>
            <a:off x="5878197" y="10090625"/>
            <a:ext cx="4854713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5" id="45"/>
          <p:cNvSpPr/>
          <p:nvPr/>
        </p:nvSpPr>
        <p:spPr>
          <a:xfrm flipV="true">
            <a:off x="5877838" y="3874527"/>
            <a:ext cx="0" cy="6216098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6" id="46"/>
          <p:cNvGrpSpPr/>
          <p:nvPr/>
        </p:nvGrpSpPr>
        <p:grpSpPr>
          <a:xfrm rot="0">
            <a:off x="629600" y="231334"/>
            <a:ext cx="17174375" cy="1830381"/>
            <a:chOff x="0" y="0"/>
            <a:chExt cx="22899167" cy="2440508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9" id="49"/>
          <p:cNvGrpSpPr/>
          <p:nvPr/>
        </p:nvGrpSpPr>
        <p:grpSpPr>
          <a:xfrm rot="0">
            <a:off x="112928" y="3047689"/>
            <a:ext cx="4785445" cy="4785445"/>
            <a:chOff x="0" y="0"/>
            <a:chExt cx="812800" cy="8128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2" id="52"/>
          <p:cNvSpPr txBox="true"/>
          <p:nvPr/>
        </p:nvSpPr>
        <p:spPr>
          <a:xfrm rot="0">
            <a:off x="0" y="4162375"/>
            <a:ext cx="4898373" cy="323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8"/>
              </a:lnSpc>
            </a:pPr>
            <a:r>
              <a:rPr lang="en-US" sz="6177">
                <a:solidFill>
                  <a:srgbClr val="FFFFFF"/>
                </a:solidFill>
                <a:latin typeface="Open Sans Extra Bold"/>
              </a:rPr>
              <a:t>Algorithm</a:t>
            </a:r>
          </a:p>
          <a:p>
            <a:pPr algn="ctr">
              <a:lnSpc>
                <a:spcPts val="8648"/>
              </a:lnSpc>
            </a:pPr>
            <a:r>
              <a:rPr lang="en-US" sz="6177">
                <a:solidFill>
                  <a:srgbClr val="FFFFFF"/>
                </a:solidFill>
                <a:latin typeface="Open Sans Extra Bold"/>
              </a:rPr>
              <a:t> and </a:t>
            </a:r>
          </a:p>
          <a:p>
            <a:pPr algn="ctr" marL="0" indent="0" lvl="0">
              <a:lnSpc>
                <a:spcPts val="8648"/>
              </a:lnSpc>
              <a:spcBef>
                <a:spcPct val="0"/>
              </a:spcBef>
            </a:pPr>
            <a:r>
              <a:rPr lang="en-US" sz="6177">
                <a:solidFill>
                  <a:srgbClr val="FFFFFF"/>
                </a:solidFill>
                <a:latin typeface="Open Sans Extra Bold"/>
              </a:rPr>
              <a:t>Logic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936119" y="5220881"/>
            <a:ext cx="557477" cy="40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418">
                <a:solidFill>
                  <a:srgbClr val="00569E"/>
                </a:solidFill>
                <a:latin typeface="Open Sans Extra Bold"/>
              </a:rPr>
              <a:t>Yes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2375904" y="3397395"/>
            <a:ext cx="451710" cy="40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418">
                <a:solidFill>
                  <a:srgbClr val="00569E"/>
                </a:solidFill>
                <a:latin typeface="Open Sans Extra Bold"/>
              </a:rPr>
              <a:t>No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9936119" y="6717547"/>
            <a:ext cx="557477" cy="40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418">
                <a:solidFill>
                  <a:srgbClr val="00569E"/>
                </a:solidFill>
                <a:latin typeface="Open Sans Extra Bold"/>
              </a:rPr>
              <a:t>Yes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8659310" y="7174158"/>
            <a:ext cx="557477" cy="40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418">
                <a:solidFill>
                  <a:srgbClr val="00569E"/>
                </a:solidFill>
                <a:latin typeface="Open Sans Extra Bold"/>
              </a:rPr>
              <a:t>Yes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2415150" y="7174158"/>
            <a:ext cx="451710" cy="40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5"/>
              </a:lnSpc>
              <a:spcBef>
                <a:spcPct val="0"/>
              </a:spcBef>
            </a:pPr>
            <a:r>
              <a:rPr lang="en-US" sz="2418">
                <a:solidFill>
                  <a:srgbClr val="00569E"/>
                </a:solidFill>
                <a:latin typeface="Open Sans Extra Bold"/>
              </a:rPr>
              <a:t>No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9600" y="231334"/>
            <a:ext cx="17174375" cy="1830381"/>
            <a:chOff x="0" y="0"/>
            <a:chExt cx="22899167" cy="24405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83116" y="515938"/>
            <a:ext cx="5179518" cy="120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853"/>
              </a:lnSpc>
              <a:spcBef>
                <a:spcPct val="0"/>
              </a:spcBef>
            </a:pPr>
            <a:r>
              <a:rPr lang="en-US" sz="7038">
                <a:solidFill>
                  <a:srgbClr val="145DA0"/>
                </a:solidFill>
                <a:latin typeface="Open Sans Extra Bold"/>
              </a:rPr>
              <a:t>Challenges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887594" y="2281683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858506" y="2281683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790404" y="4298644"/>
            <a:ext cx="12164941" cy="4412223"/>
            <a:chOff x="0" y="0"/>
            <a:chExt cx="3203935" cy="11620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061650" y="4193869"/>
            <a:ext cx="11622449" cy="440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</a:p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Res</a:t>
            </a:r>
            <a:r>
              <a:rPr lang="en-US" sz="5000">
                <a:solidFill>
                  <a:srgbClr val="FFFFFF"/>
                </a:solidFill>
                <a:latin typeface="Open Sans Extra Bold"/>
              </a:rPr>
              <a:t>OURCES AND MATERIALS</a:t>
            </a:r>
          </a:p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WIRING AND CONNECTIONS</a:t>
            </a:r>
          </a:p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REACTION TIME OF THE ROBOT</a:t>
            </a:r>
          </a:p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672602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7024160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6512" y="4004320"/>
            <a:ext cx="5176820" cy="2049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6820"/>
              </a:lnSpc>
              <a:spcBef>
                <a:spcPct val="0"/>
              </a:spcBef>
            </a:pPr>
            <a:r>
              <a:rPr lang="en-US" sz="12014">
                <a:solidFill>
                  <a:srgbClr val="FDFDFD"/>
                </a:solidFill>
                <a:latin typeface="Open Sans Extra Bold"/>
              </a:rPr>
              <a:t>Demo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889136" y="2656032"/>
            <a:ext cx="373607" cy="373607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298994" y="4180490"/>
            <a:ext cx="373607" cy="37360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927909" y="7402839"/>
            <a:ext cx="373607" cy="37360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293141" y="5760481"/>
            <a:ext cx="373607" cy="37360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9272" r="0" b="9272"/>
          <a:stretch>
            <a:fillRect/>
          </a:stretch>
        </p:blipFill>
        <p:spPr>
          <a:xfrm flipH="false" flipV="false" rot="0">
            <a:off x="8672727" y="1391550"/>
            <a:ext cx="5603504" cy="8114441"/>
          </a:xfrm>
          <a:prstGeom prst="rect">
            <a:avLst/>
          </a:prstGeom>
        </p:spPr>
      </p:pic>
      <p:grpSp>
        <p:nvGrpSpPr>
          <p:cNvPr name="Group 22" id="22"/>
          <p:cNvGrpSpPr/>
          <p:nvPr/>
        </p:nvGrpSpPr>
        <p:grpSpPr>
          <a:xfrm rot="0">
            <a:off x="746512" y="290520"/>
            <a:ext cx="17174375" cy="1830381"/>
            <a:chOff x="0" y="0"/>
            <a:chExt cx="22899167" cy="244050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6512" y="290520"/>
            <a:ext cx="17174375" cy="1830381"/>
            <a:chOff x="0" y="0"/>
            <a:chExt cx="22899167" cy="24405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58162" cy="2440508"/>
            </a:xfrm>
            <a:custGeom>
              <a:avLst/>
              <a:gdLst/>
              <a:ahLst/>
              <a:cxnLst/>
              <a:rect r="r" b="b" t="t" l="l"/>
              <a:pathLst>
                <a:path h="2440508" w="2058162">
                  <a:moveTo>
                    <a:pt x="0" y="0"/>
                  </a:moveTo>
                  <a:lnTo>
                    <a:pt x="2058162" y="0"/>
                  </a:lnTo>
                  <a:lnTo>
                    <a:pt x="2058162" y="2440508"/>
                  </a:lnTo>
                  <a:lnTo>
                    <a:pt x="0" y="24405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8509371" y="218912"/>
              <a:ext cx="4389796" cy="1687059"/>
            </a:xfrm>
            <a:custGeom>
              <a:avLst/>
              <a:gdLst/>
              <a:ahLst/>
              <a:cxnLst/>
              <a:rect r="r" b="b" t="t" l="l"/>
              <a:pathLst>
                <a:path h="1687059" w="4389796">
                  <a:moveTo>
                    <a:pt x="0" y="0"/>
                  </a:moveTo>
                  <a:lnTo>
                    <a:pt x="4389796" y="0"/>
                  </a:lnTo>
                  <a:lnTo>
                    <a:pt x="4389796" y="1687058"/>
                  </a:lnTo>
                  <a:lnTo>
                    <a:pt x="0" y="16870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15548" y="1042285"/>
            <a:ext cx="74539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45DA0"/>
                </a:solidFill>
                <a:latin typeface="Open Sans Extra Bold"/>
              </a:rPr>
              <a:t>References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7606" y="2249748"/>
            <a:ext cx="16512788" cy="744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145DA0"/>
                </a:solidFill>
                <a:latin typeface="Open Sans Extra Bold"/>
              </a:rPr>
              <a:t> </a:t>
            </a:r>
            <a:r>
              <a:rPr lang="en-US" sz="3000">
                <a:solidFill>
                  <a:srgbClr val="145DA0"/>
                </a:solidFill>
                <a:latin typeface="Open Sans Extra Bold"/>
              </a:rPr>
              <a:t>“HC SR04 Datasheet and Pinout – Ultrasonic Sensor Noncontact Range Detection.” NetSonic, 25 June 2021, https://netsonic.fi/en/hc-sr04-datasheet-and-pinout-ultrasonic-sensor-noncontact-range-detection/ </a:t>
            </a: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145DA0"/>
                </a:solidFill>
                <a:latin typeface="Open Sans Extra Bold"/>
              </a:rPr>
              <a:t> </a:t>
            </a:r>
            <a:r>
              <a:rPr lang="en-US" sz="3000">
                <a:solidFill>
                  <a:srgbClr val="145DA0"/>
                </a:solidFill>
                <a:latin typeface="Open Sans Extra Bold"/>
              </a:rPr>
              <a:t>Pelayo, Roland. “Getting Started with Blue Pill and STM32Cube.” Microcontroller Tutorials, 2 October 2020, https://www.teachmemicro.com/getting-started-blue-pill-stm32cube/</a:t>
            </a: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145DA0"/>
                </a:solidFill>
                <a:latin typeface="Open Sans Extra Bold"/>
              </a:rPr>
              <a:t> “L298N - Motor.| Micropeta ” Www.micropeta.com, www.micropeta.com/video20</a:t>
            </a: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145DA0"/>
                </a:solidFill>
                <a:latin typeface="Open Sans Extra Bold"/>
              </a:rPr>
              <a:t>MicroPeta by Nizar Mohideen. “42. STM32CubeIDE Ultrasonic Distance Sensor. HC-SR04 with STM32F103C8T6.” YouTube, 23 Aug. 2021, www.youtube.com/watch?v=oD0mc6FXQ0s&amp;t=31s</a:t>
            </a: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145DA0"/>
                </a:solidFill>
                <a:latin typeface="Open Sans Extra Bold"/>
              </a:rPr>
              <a:t>Goswami, Shankha Shubhra, and Sushil Kumar Sahoo. “Design of a Robotic Vehicle to Avoid Obstacle Using Arduino Microcontroller and Ultrasonic Sensor.” Advances in transdisciplinary engineering, 2023.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DAGGhFxSpoI</dc:identifier>
  <dcterms:modified xsi:type="dcterms:W3CDTF">2011-08-01T06:04:30Z</dcterms:modified>
  <cp:revision>1</cp:revision>
  <dc:title>By: Fatma ELAlgroudy Kerolos Ehab Manuel Ashraf Yara Abbas Youssef Nagah</dc:title>
</cp:coreProperties>
</file>

<file path=docProps/thumbnail.jpeg>
</file>